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0080625" cy="7559675"/>
  <p:notesSz cx="7559675" cy="106918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387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2956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29566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/>
          <p:nvPr/>
        </p:nvPicPr>
        <p:blipFill>
          <a:blip r:embed="rId14"/>
          <a:stretch/>
        </p:blipFill>
        <p:spPr>
          <a:xfrm>
            <a:off x="0" y="5806440"/>
            <a:ext cx="10079640" cy="1754280"/>
          </a:xfrm>
          <a:prstGeom prst="rect">
            <a:avLst/>
          </a:prstGeom>
          <a:ln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0" y="234108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6699"/>
                </a:solidFill>
                <a:latin typeface="Arial"/>
              </a:rPr>
              <a:t>請按這裡編輯題名文字格式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4056120"/>
            <a:ext cx="9071640" cy="2097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&lt;日期/時間&gt;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33B26E49-71F9-47F6-8D4B-517A27E1344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0"/>
            <a:ext cx="10076760" cy="94176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2"/>
          <p:cNvSpPr/>
          <p:nvPr/>
        </p:nvSpPr>
        <p:spPr>
          <a:xfrm>
            <a:off x="0" y="6620400"/>
            <a:ext cx="10076760" cy="941760"/>
          </a:xfrm>
          <a:prstGeom prst="rect">
            <a:avLst/>
          </a:prstGeom>
          <a:gradFill rotWithShape="0">
            <a:gsLst>
              <a:gs pos="0">
                <a:srgbClr val="DFF2FC"/>
              </a:gs>
              <a:gs pos="100000">
                <a:srgbClr val="009BDD"/>
              </a:gs>
            </a:gsLst>
            <a:lin ang="108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637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FFFFFF"/>
                </a:solidFill>
                <a:latin typeface="Arial"/>
              </a:rPr>
              <a:t>請按這裡編輯題名文字格式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標楷體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標楷體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標楷體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標楷體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標楷體"/>
              </a:rPr>
              <a:t>第七個大綱層次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&lt;日期/時間&gt;</a:t>
            </a:r>
          </a:p>
        </p:txBody>
      </p:sp>
      <p:sp>
        <p:nvSpPr>
          <p:cNvPr id="47" name="PlaceHolder 6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latin typeface="Times New Roman"/>
              </a:rPr>
              <a:t>&lt;頁尾&gt;</a:t>
            </a:r>
          </a:p>
        </p:txBody>
      </p:sp>
      <p:sp>
        <p:nvSpPr>
          <p:cNvPr id="48" name="PlaceHolder 7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DA7558BA-BB99-4059-A3CA-32AADC34D1C4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144000" y="72000"/>
            <a:ext cx="9792000" cy="252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600" b="1" strike="noStrike" spc="-1">
                <a:solidFill>
                  <a:srgbClr val="006699"/>
                </a:solidFill>
                <a:latin typeface="Arial"/>
                <a:ea typeface="標楷體"/>
              </a:rPr>
              <a:t>智慧廠區之環境與設備</a:t>
            </a:r>
            <a:r>
              <a:t/>
            </a:r>
            <a:br/>
            <a:r>
              <a:rPr lang="en-US" sz="3600" b="1" strike="noStrike" spc="-1">
                <a:solidFill>
                  <a:srgbClr val="006699"/>
                </a:solidFill>
                <a:latin typeface="Arial"/>
                <a:ea typeface="標楷體"/>
              </a:rPr>
              <a:t>安全監控雲端資訊管理系統實現</a:t>
            </a:r>
            <a:r>
              <a:t/>
            </a:r>
            <a:br/>
            <a:r>
              <a:rPr lang="en-US" sz="2800" b="1" strike="noStrike" spc="-1">
                <a:solidFill>
                  <a:srgbClr val="006699"/>
                </a:solidFill>
                <a:latin typeface="Arial"/>
                <a:ea typeface="標楷體"/>
              </a:rPr>
              <a:t>Cloud Information Management System for Environment and Facility Security Monitoring in Smart Factory</a:t>
            </a:r>
            <a:endParaRPr lang="en-US" sz="2800" b="0" strike="noStrike" spc="-1">
              <a:solidFill>
                <a:srgbClr val="006699"/>
              </a:solidFill>
              <a:latin typeface="Arial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144000" y="3163520"/>
            <a:ext cx="11572920" cy="2224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2400" b="0" strike="noStrike" spc="-1" dirty="0" err="1">
                <a:latin typeface="標楷體"/>
                <a:ea typeface="標楷體"/>
              </a:rPr>
              <a:t>指導教授：陳響亮</a:t>
            </a:r>
            <a:r>
              <a:rPr lang="en-US" sz="2400" b="0" strike="noStrike" spc="-1" dirty="0">
                <a:latin typeface="標楷體"/>
                <a:ea typeface="標楷體"/>
              </a:rPr>
              <a:t>                     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 err="1">
                <a:latin typeface="標楷體"/>
                <a:ea typeface="標楷體"/>
              </a:rPr>
              <a:t>專題成員：劉松霖，陳品修，劉益祥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 err="1">
                <a:latin typeface="標楷體"/>
                <a:ea typeface="標楷體"/>
              </a:rPr>
              <a:t>開發工具：Arduino</a:t>
            </a:r>
            <a:r>
              <a:rPr lang="en-US" sz="2400" b="0" strike="noStrike" spc="-1" dirty="0">
                <a:latin typeface="標楷體"/>
                <a:ea typeface="標楷體"/>
              </a:rPr>
              <a:t> ide, Android Studio, NetBeans ide,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>
                <a:latin typeface="標楷體"/>
                <a:ea typeface="標楷體"/>
              </a:rPr>
              <a:t>             Visual Studio Code, </a:t>
            </a:r>
            <a:r>
              <a:rPr lang="en-US" sz="2400" b="0" strike="noStrike" spc="-1" dirty="0" err="1">
                <a:latin typeface="標楷體"/>
                <a:ea typeface="標楷體"/>
              </a:rPr>
              <a:t>PyCharm</a:t>
            </a:r>
            <a:r>
              <a:rPr lang="en-US" sz="2400" b="0" strike="noStrike" spc="-1" dirty="0">
                <a:latin typeface="標楷體"/>
                <a:ea typeface="標楷體"/>
              </a:rPr>
              <a:t> ide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 err="1">
                <a:latin typeface="標楷體"/>
                <a:ea typeface="標楷體"/>
              </a:rPr>
              <a:t>開發程式語言</a:t>
            </a:r>
            <a:r>
              <a:rPr lang="en-US" sz="2400" b="0" strike="noStrike" spc="-1" dirty="0">
                <a:latin typeface="標楷體"/>
                <a:ea typeface="標楷體"/>
              </a:rPr>
              <a:t>: c(Arduino), python, java, </a:t>
            </a:r>
            <a:r>
              <a:rPr lang="en-US" sz="2400" b="0" strike="noStrike" spc="-1" dirty="0" err="1">
                <a:latin typeface="標楷體"/>
                <a:ea typeface="標楷體"/>
              </a:rPr>
              <a:t>php</a:t>
            </a:r>
            <a:r>
              <a:rPr lang="en-US" sz="2400" b="0" strike="noStrike" spc="-1" dirty="0">
                <a:latin typeface="標楷體"/>
                <a:ea typeface="標楷體"/>
              </a:rPr>
              <a:t>, </a:t>
            </a:r>
            <a:r>
              <a:rPr lang="en-US" sz="2400" b="0" strike="noStrike" spc="-1" dirty="0" err="1">
                <a:latin typeface="標楷體"/>
                <a:ea typeface="標楷體"/>
              </a:rPr>
              <a:t>mysql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>
                <a:latin typeface="標楷體"/>
                <a:ea typeface="標楷體"/>
              </a:rPr>
              <a:t>測試環境：Window10, Android 9, Linux, Arduino Uno R3, </a:t>
            </a:r>
            <a:endParaRPr lang="en-US" sz="2400" b="0" strike="noStrike" spc="-1" dirty="0">
              <a:latin typeface="標楷體"/>
            </a:endParaRPr>
          </a:p>
          <a:p>
            <a:r>
              <a:rPr lang="en-US" sz="2400" b="0" strike="noStrike" spc="-1" dirty="0">
                <a:latin typeface="標楷體"/>
                <a:ea typeface="標楷體"/>
              </a:rPr>
              <a:t>          Raspberry pi 3 b+, Digi </a:t>
            </a:r>
            <a:r>
              <a:rPr lang="en-US" sz="2400" b="0" strike="noStrike" spc="-1" dirty="0" err="1">
                <a:latin typeface="標楷體"/>
                <a:ea typeface="標楷體"/>
              </a:rPr>
              <a:t>Xbee</a:t>
            </a:r>
            <a:r>
              <a:rPr lang="en-US" sz="2400" b="0" strike="noStrike" spc="-1" dirty="0">
                <a:latin typeface="標楷體"/>
                <a:ea typeface="標楷體"/>
              </a:rPr>
              <a:t> S2C, Chrome</a:t>
            </a:r>
            <a:endParaRPr lang="en-US" sz="2400" b="0" strike="noStrike" spc="-1" dirty="0">
              <a:latin typeface="標楷體"/>
            </a:endParaRPr>
          </a:p>
        </p:txBody>
      </p:sp>
      <p:pic>
        <p:nvPicPr>
          <p:cNvPr id="2" name="AB4C71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44563"/>
            <a:ext cx="10080625" cy="5670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專題架構―後端server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44000" y="2126520"/>
            <a:ext cx="8928000" cy="240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將資料以可視化方式呈現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只儲存當下展示用的部分資料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隔開client與handling server、database的直接接觸 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09" name="TextShape 3"/>
          <p:cNvSpPr txBox="1"/>
          <p:nvPr/>
        </p:nvSpPr>
        <p:spPr>
          <a:xfrm>
            <a:off x="216000" y="1152000"/>
            <a:ext cx="7704000" cy="1614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3.web server</a:t>
            </a:r>
            <a:endParaRPr lang="en-US" sz="6000" b="0" strike="noStrike" spc="-1"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專題架構―公有雲端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720000" y="2088000"/>
            <a:ext cx="8928000" cy="96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運用</a:t>
            </a:r>
            <a:r>
              <a:rPr lang="en-US" sz="3000" b="1" strike="noStrike" spc="-1">
                <a:solidFill>
                  <a:srgbClr val="000000"/>
                </a:solidFill>
                <a:latin typeface="標楷體"/>
                <a:ea typeface="標楷體"/>
              </a:rPr>
              <a:t>firebase cloud messaging</a:t>
            </a: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服務來向app使用者發出通知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12" name="TextShape 3"/>
          <p:cNvSpPr txBox="1"/>
          <p:nvPr/>
        </p:nvSpPr>
        <p:spPr>
          <a:xfrm>
            <a:off x="216000" y="1152000"/>
            <a:ext cx="7704000" cy="79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4000" b="1" strike="noStrike" spc="-1">
                <a:solidFill>
                  <a:srgbClr val="000000"/>
                </a:solidFill>
                <a:latin typeface="標楷體"/>
                <a:ea typeface="標楷體"/>
              </a:rPr>
              <a:t>1.firebase：</a:t>
            </a:r>
            <a:endParaRPr lang="en-US" sz="4000" b="0" strike="noStrike" spc="-1">
              <a:latin typeface="標楷體"/>
            </a:endParaRPr>
          </a:p>
        </p:txBody>
      </p:sp>
      <p:sp>
        <p:nvSpPr>
          <p:cNvPr id="113" name="TextShape 4"/>
          <p:cNvSpPr txBox="1"/>
          <p:nvPr/>
        </p:nvSpPr>
        <p:spPr>
          <a:xfrm>
            <a:off x="216000" y="3168000"/>
            <a:ext cx="7704000" cy="792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4000" b="1" strike="noStrike" spc="-1">
                <a:solidFill>
                  <a:srgbClr val="000000"/>
                </a:solidFill>
                <a:latin typeface="標楷體"/>
                <a:ea typeface="標楷體"/>
              </a:rPr>
              <a:t>1.line chat bot on heroku：</a:t>
            </a:r>
            <a:endParaRPr lang="en-US" sz="4000" b="0" strike="noStrike" spc="-1">
              <a:latin typeface="標楷體"/>
            </a:endParaRPr>
          </a:p>
        </p:txBody>
      </p:sp>
      <p:sp>
        <p:nvSpPr>
          <p:cNvPr id="114" name="TextShape 5"/>
          <p:cNvSpPr txBox="1"/>
          <p:nvPr/>
        </p:nvSpPr>
        <p:spPr>
          <a:xfrm>
            <a:off x="720000" y="4176000"/>
            <a:ext cx="8928000" cy="96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運用</a:t>
            </a:r>
            <a:r>
              <a:rPr lang="en-US" sz="3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heroku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平台部署</a:t>
            </a:r>
            <a:r>
              <a:rPr lang="en-US" sz="3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line chat bot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提供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新細明體"/>
              </a:rPr>
              <a:t>line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服務  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專題架構―使用者端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44000" y="2126520"/>
            <a:ext cx="8928000" cy="240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將資料以可視化方式呈現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以</a:t>
            </a:r>
            <a:r>
              <a:rPr lang="en-US" sz="3000" b="1" strike="noStrike" spc="-1" dirty="0" err="1">
                <a:solidFill>
                  <a:srgbClr val="000000"/>
                </a:solidFill>
                <a:latin typeface="新細明體"/>
                <a:ea typeface="新細明體"/>
              </a:rPr>
              <a:t>MPAndroidChart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的折線圖</a:t>
            </a:r>
            <a:endParaRPr lang="en-US" sz="3000" b="0" strike="noStrike" spc="-1" dirty="0" smtClean="0">
              <a:solidFill>
                <a:srgbClr val="000000"/>
              </a:solidFill>
              <a:latin typeface="新細明體"/>
              <a:ea typeface="標楷體"/>
            </a:endParaRPr>
          </a:p>
          <a:p>
            <a:pPr marL="108000">
              <a:spcBef>
                <a:spcPts val="1324"/>
              </a:spcBef>
              <a:buClr>
                <a:srgbClr val="000000"/>
              </a:buClr>
              <a:buSzPct val="45000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展現實時更新的資料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新細明體"/>
                <a:ea typeface="標楷體"/>
              </a:rPr>
              <a:t>以</a:t>
            </a:r>
            <a:r>
              <a:rPr lang="en-US" sz="3000" b="1" strike="noStrike" spc="-1" dirty="0" err="1">
                <a:solidFill>
                  <a:srgbClr val="000000"/>
                </a:solidFill>
                <a:latin typeface="新細明體"/>
                <a:ea typeface="新細明體"/>
              </a:rPr>
              <a:t>firebase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接收通知的程式</a:t>
            </a:r>
            <a:endParaRPr lang="en-US" sz="3000" b="0" strike="noStrike" spc="-1" dirty="0" smtClean="0">
              <a:solidFill>
                <a:srgbClr val="000000"/>
              </a:solidFill>
              <a:latin typeface="新細明體"/>
              <a:ea typeface="標楷體"/>
            </a:endParaRPr>
          </a:p>
          <a:p>
            <a:pPr marL="108000">
              <a:spcBef>
                <a:spcPts val="1324"/>
              </a:spcBef>
              <a:buClr>
                <a:srgbClr val="000000"/>
              </a:buClr>
              <a:buSzPct val="45000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在出現異常時接收警報</a:t>
            </a:r>
            <a:endParaRPr lang="en-US" sz="3000" spc="-1" dirty="0" err="1">
              <a:solidFill>
                <a:srgbClr val="000000"/>
              </a:solidFill>
              <a:latin typeface="新細明體"/>
              <a:ea typeface="標楷體"/>
            </a:endParaRPr>
          </a:p>
          <a:p>
            <a:pPr marL="108000">
              <a:spcBef>
                <a:spcPts val="1324"/>
              </a:spcBef>
              <a:buClr>
                <a:srgbClr val="000000"/>
              </a:buClr>
              <a:buSzPct val="45000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並以手機的通知警示使用者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新細明體"/>
                <a:ea typeface="標楷體"/>
              </a:rPr>
              <a:t> 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17" name="TextShape 3"/>
          <p:cNvSpPr txBox="1"/>
          <p:nvPr/>
        </p:nvSpPr>
        <p:spPr>
          <a:xfrm>
            <a:off x="216000" y="1152000"/>
            <a:ext cx="7704000" cy="974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1.android app</a:t>
            </a:r>
            <a:endParaRPr lang="en-US" sz="6000" b="0" strike="noStrike" spc="-1">
              <a:latin typeface="標楷體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4" b="8696"/>
          <a:stretch/>
        </p:blipFill>
        <p:spPr>
          <a:xfrm>
            <a:off x="5934599" y="923040"/>
            <a:ext cx="3137401" cy="56601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專題架構―使用者端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44000" y="2126520"/>
            <a:ext cx="9720000" cy="240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在警報發生時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標楷體"/>
                <a:ea typeface="標楷體"/>
              </a:rPr>
              <a:t>，</a:t>
            </a:r>
          </a:p>
          <a:p>
            <a:pPr marL="108000">
              <a:spcBef>
                <a:spcPts val="1324"/>
              </a:spcBef>
              <a:buClr>
                <a:srgbClr val="000000"/>
              </a:buClr>
              <a:buSzPct val="45000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標楷體"/>
                <a:ea typeface="標楷體"/>
              </a:rPr>
              <a:t>對群組進行推播通知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標楷體"/>
                <a:ea typeface="標楷體"/>
              </a:rPr>
              <a:t>，</a:t>
            </a:r>
          </a:p>
          <a:p>
            <a:pPr marL="108000">
              <a:spcBef>
                <a:spcPts val="1324"/>
              </a:spcBef>
              <a:buClr>
                <a:srgbClr val="000000"/>
              </a:buClr>
              <a:buSzPct val="45000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標楷體"/>
                <a:ea typeface="標楷體"/>
              </a:rPr>
              <a:t>警示群組內的人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標楷體"/>
                <a:ea typeface="標楷體"/>
              </a:rPr>
              <a:t>  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20" name="TextShape 3"/>
          <p:cNvSpPr txBox="1"/>
          <p:nvPr/>
        </p:nvSpPr>
        <p:spPr>
          <a:xfrm>
            <a:off x="216000" y="1152000"/>
            <a:ext cx="7704000" cy="974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2.line bot</a:t>
            </a:r>
            <a:endParaRPr lang="en-US" sz="6000" b="0" strike="noStrike" spc="-1">
              <a:latin typeface="標楷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79"/>
          <a:stretch/>
        </p:blipFill>
        <p:spPr>
          <a:xfrm>
            <a:off x="4336541" y="1152000"/>
            <a:ext cx="4555459" cy="50988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專題架構―使用者端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144000" y="2126520"/>
            <a:ext cx="9720000" cy="825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透過</a:t>
            </a:r>
            <a:r>
              <a:rPr lang="en-US" sz="3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vue.js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和</a:t>
            </a:r>
            <a:r>
              <a:rPr lang="en-US" sz="3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plotly.js</a:t>
            </a:r>
            <a:r>
              <a:rPr lang="en-US" sz="30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的折線圖展現實時更新的資料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23" name="TextShape 3"/>
          <p:cNvSpPr txBox="1"/>
          <p:nvPr/>
        </p:nvSpPr>
        <p:spPr>
          <a:xfrm>
            <a:off x="216000" y="1152000"/>
            <a:ext cx="7704000" cy="974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3.web</a:t>
            </a:r>
            <a:endParaRPr lang="en-US" sz="6000" b="0" strike="noStrike" spc="-1">
              <a:latin typeface="標楷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40" y="2695981"/>
            <a:ext cx="8438379" cy="3938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32360" y="14400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9600" b="1" strike="noStrike" spc="-1">
                <a:solidFill>
                  <a:srgbClr val="FFFFFF"/>
                </a:solidFill>
                <a:latin typeface="Arial"/>
              </a:rPr>
              <a:t>成果與未來展望</a:t>
            </a:r>
            <a:endParaRPr lang="en-US" sz="9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216360" y="1262520"/>
            <a:ext cx="9575640" cy="492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>
                <a:solidFill>
                  <a:srgbClr val="000000"/>
                </a:solidFill>
                <a:latin typeface="標楷體"/>
                <a:ea typeface="標楷體"/>
              </a:rPr>
              <a:t>以Zigbee省電，傳輸距離相對長，能接受多個node，可透過設置router來迴避障礙進行傳送等等幾個特點（routuer僅需插電便能擔當傳送資料中繼點的角色），</a:t>
            </a:r>
            <a:r>
              <a:rPr lang="en-US" sz="26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建構起方便快速的廠區監測系統</a:t>
            </a:r>
            <a:endParaRPr lang="en-US" sz="26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系統架構採用兼具低延遲、彈性且高安全性的設計，亦結合公、私有雲的設計以保證資料的隱密性</a:t>
            </a:r>
            <a:endParaRPr lang="en-US" sz="26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只要更換不同種類之感測器，也可以快速部署到任何中小型即時監控場域，例如工廠、農地等</a:t>
            </a:r>
            <a:endParaRPr lang="en-US" sz="26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未來希望能對各種廠區進行測試，調整並發展出最適合各廠區的系統</a:t>
            </a:r>
            <a:endParaRPr lang="en-US" sz="2600" b="0" strike="noStrike" spc="-1" dirty="0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32360" y="14400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9600" b="1" strike="noStrike" spc="-1">
                <a:solidFill>
                  <a:srgbClr val="FFFFFF"/>
                </a:solidFill>
                <a:latin typeface="Arial"/>
              </a:rPr>
              <a:t>動機與需求</a:t>
            </a:r>
            <a:endParaRPr lang="en-US" sz="9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</a:rPr>
              <a:t>為減少人員在工廠巡視時遭遇災害的風險，利用無線網路建置遠端監測系統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</a:rPr>
              <a:t>實時更新資料，在遠端可接收與展示資料，出現異常時通知與警告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432360" y="14400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9600" b="1" strike="noStrike" spc="-1">
                <a:solidFill>
                  <a:srgbClr val="FFFFFF"/>
                </a:solidFill>
                <a:latin typeface="Arial"/>
              </a:rPr>
              <a:t>研究目的</a:t>
            </a:r>
            <a:endParaRPr lang="en-US" sz="9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</a:rPr>
              <a:t>建立IOT系統對機器與環境進行偵測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</a:rPr>
              <a:t>收集廠區內資料，傳送至雲端管理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</a:rPr>
              <a:t>以web與app展示、觀看資料變化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  <a:ea typeface="標楷體"/>
              </a:rPr>
              <a:t>在發生異常時</a:t>
            </a:r>
            <a:r>
              <a:rPr lang="en-US" sz="3000" b="0" strike="noStrike" spc="-1" dirty="0" err="1">
                <a:solidFill>
                  <a:srgbClr val="000000"/>
                </a:solidFill>
                <a:latin typeface="標楷體"/>
              </a:rPr>
              <a:t>透過app與linebot發出警告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432360" y="14400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9600" b="1" strike="noStrike" spc="-1">
                <a:solidFill>
                  <a:srgbClr val="FFFFFF"/>
                </a:solidFill>
                <a:latin typeface="Arial"/>
              </a:rPr>
              <a:t>系統架構</a:t>
            </a:r>
            <a:endParaRPr lang="en-US" sz="9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44000" y="1087560"/>
            <a:ext cx="3168000" cy="49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</a:rPr>
              <a:t>可分成幾個部分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94" name="TextShape 3"/>
          <p:cNvSpPr txBox="1"/>
          <p:nvPr/>
        </p:nvSpPr>
        <p:spPr>
          <a:xfrm>
            <a:off x="648000" y="1663200"/>
            <a:ext cx="3384000" cy="27590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1.end sensor</a:t>
            </a:r>
            <a:endParaRPr lang="en-US" sz="3000" b="0" strike="noStrike" spc="-1">
              <a:latin typeface="標楷體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2.中繼端transmitter</a:t>
            </a:r>
            <a:endParaRPr lang="en-US" sz="3000" b="0" strike="noStrike" spc="-1">
              <a:latin typeface="標楷體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3.路由層entry</a:t>
            </a:r>
            <a:endParaRPr lang="en-US" sz="3000" b="0" strike="noStrike" spc="-1">
              <a:latin typeface="標楷體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4.後端server</a:t>
            </a:r>
            <a:endParaRPr lang="en-US" sz="3000" b="0" strike="noStrike" spc="-1">
              <a:latin typeface="標楷體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5.公有雲端</a:t>
            </a:r>
            <a:endParaRPr lang="en-US" sz="3000" b="0" strike="noStrike" spc="-1">
              <a:latin typeface="標楷體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1" strike="noStrike" spc="-1">
                <a:latin typeface="標楷體"/>
                <a:ea typeface="標楷體"/>
              </a:rPr>
              <a:t>6.使用者端</a:t>
            </a:r>
            <a:endParaRPr lang="en-US" sz="3000" b="0" strike="noStrike" spc="-1">
              <a:latin typeface="標楷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532" y="922680"/>
            <a:ext cx="4593908" cy="56603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專題架構―end sensor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504000" y="1152000"/>
            <a:ext cx="3456000" cy="5001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Arduino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標楷體"/>
              </a:rPr>
              <a:t>uno</a:t>
            </a: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 R3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latin typeface="標楷體"/>
              </a:rPr>
              <a:t>Xbee</a:t>
            </a: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 S2C module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MH-Z19B CO2 sensor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MQ2 GAS sensor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MQ7 CO sensor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SHT-31溫溼度sensor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latin typeface="標楷體"/>
              </a:rPr>
              <a:t>偵測當時環境是否出現異常</a:t>
            </a:r>
            <a:r>
              <a:rPr lang="en-US" sz="2400" b="0" strike="noStrike" spc="-1" dirty="0">
                <a:solidFill>
                  <a:srgbClr val="000000"/>
                </a:solidFill>
                <a:latin typeface="標楷體"/>
              </a:rPr>
              <a:t>(ex.溫度過高，CO2過濃)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 err="1">
                <a:solidFill>
                  <a:srgbClr val="000000"/>
                </a:solidFill>
                <a:latin typeface="標楷體"/>
              </a:rPr>
              <a:t>將實時偵測的資料透過Xbee傳輸給transmitter</a:t>
            </a:r>
            <a:endParaRPr lang="en-US" sz="2400" b="0" strike="noStrike" spc="-1" dirty="0">
              <a:solidFill>
                <a:srgbClr val="000000"/>
              </a:solidFill>
              <a:latin typeface="標楷體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45555" y="1818525"/>
            <a:ext cx="5332197" cy="39991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專題架構―中繼端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04000" y="1152000"/>
            <a:ext cx="3456000" cy="5001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樹梅派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Xbee S2C module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作為network的coordinator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透過Xbee接收範圍內end sensor的資料資料並彙整</a:t>
            </a: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標楷體"/>
              </a:rPr>
              <a:t>透過</a:t>
            </a:r>
            <a:r>
              <a:rPr lang="en-US" sz="2400" b="0" strike="noStrike" spc="-1">
                <a:solidFill>
                  <a:srgbClr val="000000"/>
                </a:solidFill>
                <a:latin typeface="新細明體"/>
                <a:ea typeface="新細明體"/>
              </a:rPr>
              <a:t>aes-128</a:t>
            </a:r>
            <a:r>
              <a:rPr lang="en-US" sz="2400" b="0" strike="noStrike" spc="-1">
                <a:solidFill>
                  <a:srgbClr val="000000"/>
                </a:solidFill>
                <a:latin typeface="新細明體"/>
                <a:ea typeface="標楷體"/>
              </a:rPr>
              <a:t>對稱式加密，將資料傳給路由層entry</a:t>
            </a:r>
            <a:endParaRPr lang="en-US" sz="2400" b="0" strike="noStrike" spc="-1">
              <a:solidFill>
                <a:srgbClr val="000000"/>
              </a:solidFill>
              <a:latin typeface="標楷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39"/>
          <a:stretch/>
        </p:blipFill>
        <p:spPr>
          <a:xfrm rot="5400000">
            <a:off x="4782260" y="1294132"/>
            <a:ext cx="4690441" cy="50282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專題架構―路由層entry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504000" y="1152000"/>
            <a:ext cx="9216000" cy="5001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接收中繼端transmitter傳送過來的資料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將資料透過被信任之ssl憑證加密傳送至雲端的</a:t>
            </a:r>
            <a:r>
              <a:rPr lang="en-US" sz="3000" b="1" strike="noStrike" spc="-1">
                <a:solidFill>
                  <a:srgbClr val="000000"/>
                </a:solidFill>
                <a:latin typeface="標楷體"/>
                <a:ea typeface="標楷體"/>
              </a:rPr>
              <a:t>後端server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提供間接存取與多個不同的進入點，以保護</a:t>
            </a:r>
            <a:r>
              <a:rPr lang="en-US" sz="3000" b="1" strike="noStrike" spc="-1">
                <a:solidFill>
                  <a:srgbClr val="000000"/>
                </a:solidFill>
                <a:latin typeface="標楷體"/>
                <a:ea typeface="標楷體"/>
              </a:rPr>
              <a:t>handling server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專題架構―後端server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360000" y="2126520"/>
            <a:ext cx="8928000" cy="240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接收透過entry間接傳來的偵測資料並進行計算(只有擁有信任ssl憑證之entry才能進行通訊)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計算過後的資料將會透過api傳送至database進行儲存，傳送至web server在網頁上進行視覺化呈現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latin typeface="標楷體"/>
                <a:ea typeface="標楷體"/>
              </a:rPr>
              <a:t>若是出現警報訊息，便透過firebase對app進行警報通知，以及透過linebot對群組進行推播通知</a:t>
            </a:r>
            <a:endParaRPr lang="en-US" sz="3000" b="0" strike="noStrike" spc="-1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03" name="TextShape 3"/>
          <p:cNvSpPr txBox="1"/>
          <p:nvPr/>
        </p:nvSpPr>
        <p:spPr>
          <a:xfrm>
            <a:off x="216000" y="1152000"/>
            <a:ext cx="6480000" cy="10080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1.handling server</a:t>
            </a:r>
            <a:r>
              <a:rPr lang="en-US" sz="6000" b="0" strike="noStrike" spc="-1">
                <a:solidFill>
                  <a:srgbClr val="000000"/>
                </a:solidFill>
                <a:latin typeface="新細明體"/>
              </a:rPr>
              <a:t>：</a:t>
            </a:r>
            <a:endParaRPr lang="en-US" sz="6000" b="0" strike="noStrike" spc="-1"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432360" y="144360"/>
            <a:ext cx="9071640" cy="77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5400" b="1" strike="noStrike" spc="-1">
                <a:solidFill>
                  <a:srgbClr val="FFFFFF"/>
                </a:solidFill>
                <a:latin typeface="標楷體"/>
                <a:ea typeface="標楷體"/>
              </a:rPr>
              <a:t>專題架構―後端server</a:t>
            </a:r>
            <a:endParaRPr lang="en-US" sz="5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360000" y="2126520"/>
            <a:ext cx="8928000" cy="240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132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提供資料寫入</a:t>
            </a:r>
            <a:r>
              <a:rPr lang="zh-TW" altLang="en-US" sz="3000" b="0" strike="noStrike" spc="-1" dirty="0" smtClean="0">
                <a:solidFill>
                  <a:srgbClr val="000000"/>
                </a:solidFill>
                <a:latin typeface="新細明體"/>
                <a:ea typeface="標楷體"/>
              </a:rPr>
              <a:t>、讀取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新細明體"/>
                <a:ea typeface="標楷體"/>
              </a:rPr>
              <a:t>與儲存的介面</a:t>
            </a:r>
            <a:r>
              <a:rPr lang="en-US" sz="3000" b="0" strike="noStrike" spc="-1" dirty="0" err="1">
                <a:solidFill>
                  <a:srgbClr val="000000"/>
                </a:solidFill>
                <a:latin typeface="新細明體"/>
                <a:ea typeface="標楷體"/>
              </a:rPr>
              <a:t>，將資料以年月日時間進行分類並儲存</a:t>
            </a:r>
            <a:endParaRPr lang="en-US" sz="3000" b="0" strike="noStrike" spc="-1" dirty="0">
              <a:solidFill>
                <a:srgbClr val="000000"/>
              </a:solidFill>
              <a:latin typeface="標楷體"/>
            </a:endParaRPr>
          </a:p>
        </p:txBody>
      </p:sp>
      <p:sp>
        <p:nvSpPr>
          <p:cNvPr id="106" name="TextShape 3"/>
          <p:cNvSpPr txBox="1"/>
          <p:nvPr/>
        </p:nvSpPr>
        <p:spPr>
          <a:xfrm>
            <a:off x="216000" y="1152000"/>
            <a:ext cx="7704000" cy="16146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2.database</a:t>
            </a:r>
            <a:r>
              <a:rPr lang="en-US" sz="6000" b="1" strike="noStrike" spc="-1">
                <a:solidFill>
                  <a:srgbClr val="000000"/>
                </a:solidFill>
                <a:latin typeface="新細明體"/>
              </a:rPr>
              <a:t>與</a:t>
            </a:r>
            <a:r>
              <a:rPr lang="en-US" sz="6000" b="1" strike="noStrike" spc="-1">
                <a:solidFill>
                  <a:srgbClr val="000000"/>
                </a:solidFill>
                <a:latin typeface="新細明體"/>
                <a:ea typeface="新細明體"/>
              </a:rPr>
              <a:t>access api</a:t>
            </a:r>
            <a:endParaRPr lang="en-US" sz="6000" b="0" strike="noStrike" spc="-1">
              <a:latin typeface="標楷體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</TotalTime>
  <Words>350</Words>
  <Application>Microsoft Office PowerPoint</Application>
  <PresentationFormat>自訂</PresentationFormat>
  <Paragraphs>82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DejaVu Sans</vt:lpstr>
      <vt:lpstr>新細明體</vt:lpstr>
      <vt:lpstr>標楷體</vt:lpstr>
      <vt:lpstr>Arial</vt:lpstr>
      <vt:lpstr>Symbol</vt:lpstr>
      <vt:lpstr>Times New Roman</vt:lpstr>
      <vt:lpstr>Wingdings</vt:lpstr>
      <vt:lpstr>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Curve</dc:title>
  <dc:subject/>
  <dc:creator>劉松霖</dc:creator>
  <dc:description/>
  <cp:lastModifiedBy>松霖 劉</cp:lastModifiedBy>
  <cp:revision>24</cp:revision>
  <dcterms:created xsi:type="dcterms:W3CDTF">2020-05-15T15:36:43Z</dcterms:created>
  <dcterms:modified xsi:type="dcterms:W3CDTF">2020-05-29T05:25:41Z</dcterms:modified>
  <dc:language>zh-TW</dc:language>
</cp:coreProperties>
</file>